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79" r:id="rId3"/>
    <p:sldId id="276" r:id="rId4"/>
    <p:sldId id="260" r:id="rId5"/>
    <p:sldId id="262" r:id="rId6"/>
    <p:sldId id="278" r:id="rId7"/>
    <p:sldId id="269" r:id="rId8"/>
    <p:sldId id="263" r:id="rId9"/>
    <p:sldId id="265" r:id="rId10"/>
    <p:sldId id="267" r:id="rId11"/>
    <p:sldId id="270" r:id="rId12"/>
    <p:sldId id="271" r:id="rId13"/>
    <p:sldId id="275" r:id="rId14"/>
    <p:sldId id="277" r:id="rId15"/>
    <p:sldId id="25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02B"/>
    <a:srgbClr val="00220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645" autoAdjust="0"/>
  </p:normalViewPr>
  <p:slideViewPr>
    <p:cSldViewPr>
      <p:cViewPr varScale="1">
        <p:scale>
          <a:sx n="77" d="100"/>
          <a:sy n="77" d="100"/>
        </p:scale>
        <p:origin x="-322" y="-8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9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424CE0-69DA-41F3-BE28-24A9A8FBFB0C}" type="datetimeFigureOut">
              <a:rPr lang="en-US" smtClean="0"/>
              <a:pPr/>
              <a:t>8/26/2016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6CA056-BFC8-44B5-83F7-B33E86508B1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6CA056-BFC8-44B5-83F7-B33E86508B1C}"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EFBEB2-6365-403D-A7E1-F5DCD2F2807D}"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FBEB2-6365-403D-A7E1-F5DCD2F2807D}"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FBEB2-6365-403D-A7E1-F5DCD2F2807D}"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EFBEB2-6365-403D-A7E1-F5DCD2F2807D}"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EFBEB2-6365-403D-A7E1-F5DCD2F2807D}" type="datetimeFigureOut">
              <a:rPr lang="en-US" smtClean="0"/>
              <a:pPr/>
              <a:t>8/26/2016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EFBEB2-6365-403D-A7E1-F5DCD2F2807D}" type="datetimeFigureOut">
              <a:rPr lang="en-US" smtClean="0"/>
              <a:pPr/>
              <a:t>8/26/2016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EFBEB2-6365-403D-A7E1-F5DCD2F2807D}" type="datetimeFigureOut">
              <a:rPr lang="en-US" smtClean="0"/>
              <a:pPr/>
              <a:t>8/26/2016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EFBEB2-6365-403D-A7E1-F5DCD2F2807D}" type="datetimeFigureOut">
              <a:rPr lang="en-US" smtClean="0"/>
              <a:pPr/>
              <a:t>8/26/2016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EFBEB2-6365-403D-A7E1-F5DCD2F2807D}" type="datetimeFigureOut">
              <a:rPr lang="en-US" smtClean="0"/>
              <a:pPr/>
              <a:t>8/26/2016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EFBEB2-6365-403D-A7E1-F5DCD2F2807D}" type="datetimeFigureOut">
              <a:rPr lang="en-US" smtClean="0"/>
              <a:pPr/>
              <a:t>8/26/2016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EFBEB2-6365-403D-A7E1-F5DCD2F2807D}" type="datetimeFigureOut">
              <a:rPr lang="en-US" smtClean="0"/>
              <a:pPr/>
              <a:t>8/26/2016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08CD0E-036F-41C1-8170-924DA9CF568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EFBEB2-6365-403D-A7E1-F5DCD2F2807D}" type="datetimeFigureOut">
              <a:rPr lang="en-US" smtClean="0"/>
              <a:pPr/>
              <a:t>8/26/2016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08CD0E-036F-41C1-8170-924DA9CF56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youtube.com/watch?v=lkeXaqoXDYQ"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asd-hs.wikispaces.com/Alphabet+Evolution" TargetMode="External"/><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hyperlink" Target="http://slideplayer.com/slide/8486658/" TargetMode="External"/><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hyperlink" Target="https://www.youtube.com/watch?v=2-SpLPFaRd0&amp;safety_mode=true&amp;persist_safety_mode=1&amp;safe=active" TargetMode="External"/><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29.jpe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hyperlink" Target="https://www.youtube.com/watch?v=LoqavHDlKZ0" TargetMode="External"/><Relationship Id="rId5" Type="http://schemas.openxmlformats.org/officeDocument/2006/relationships/image" Target="../media/image28.jpe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lkeXaqoXDYQ" TargetMode="External"/><Relationship Id="rId2" Type="http://schemas.openxmlformats.org/officeDocument/2006/relationships/hyperlink" Target="https://www.youtube.com/watch?v=6NrTrBzC6dk" TargetMode="External"/><Relationship Id="rId1" Type="http://schemas.openxmlformats.org/officeDocument/2006/relationships/slideLayout" Target="../slideLayouts/slideLayout1.xml"/><Relationship Id="rId5" Type="http://schemas.openxmlformats.org/officeDocument/2006/relationships/hyperlink" Target="http://www.slideshare.net/cbcarey/the-origin-of-writing?qid=f5c3dd07-63c4-4751-b424-85ca6ea9d673&amp;v=&amp;b=&amp;from_search=2" TargetMode="External"/><Relationship Id="rId4" Type="http://schemas.openxmlformats.org/officeDocument/2006/relationships/hyperlink" Target="http://pandora.cii.wwu.edu/vajda/ling201/test1materials/origin_of_language.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7.xml"/><Relationship Id="rId4" Type="http://schemas.openxmlformats.org/officeDocument/2006/relationships/hyperlink" Target="https://www.youtube.com/watch?v=VroX-_thML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hyperlink" Target="https://www.youtube.com/watch?v=HyjLt_RGEww"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j7nM3YOwu00" TargetMode="Externa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2.gif"/></Relationships>
</file>

<file path=ppt/slides/_rels/slide8.xml.rels><?xml version="1.0" encoding="UTF-8" standalone="yes"?>
<Relationships xmlns="http://schemas.openxmlformats.org/package/2006/relationships"><Relationship Id="rId3" Type="http://schemas.openxmlformats.org/officeDocument/2006/relationships/hyperlink" Target="http://atlantablackstar.com/2014/08/08/11-ancient-african-writing-systems-demolish-myth-black-people-illiterate/3/" TargetMode="External"/><Relationship Id="rId2" Type="http://schemas.openxmlformats.org/officeDocument/2006/relationships/image" Target="../media/image13.gif"/><Relationship Id="rId1" Type="http://schemas.openxmlformats.org/officeDocument/2006/relationships/slideLayout" Target="../slideLayouts/slideLayout7.xml"/><Relationship Id="rId6" Type="http://schemas.openxmlformats.org/officeDocument/2006/relationships/hyperlink" Target="https://www.youtube.com/watch?v=6NrTrBzC6dk" TargetMode="External"/><Relationship Id="rId5" Type="http://schemas.openxmlformats.org/officeDocument/2006/relationships/hyperlink" Target="http://members.tripod.com/chanyut_1/oliverssite/id41.html" TargetMode="Externa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991600" cy="1754326"/>
          </a:xfrm>
          <a:prstGeom prst="rect">
            <a:avLst/>
          </a:prstGeom>
          <a:noFill/>
        </p:spPr>
        <p:txBody>
          <a:bodyPr wrap="square" rtlCol="0">
            <a:spAutoFit/>
          </a:bodyPr>
          <a:lstStyle/>
          <a:p>
            <a:pPr algn="ctr"/>
            <a:r>
              <a:rPr lang="en-US" sz="5400" dirty="0" smtClean="0">
                <a:solidFill>
                  <a:srgbClr val="00602B"/>
                </a:solidFill>
                <a:latin typeface="Comic Sans MS" pitchFamily="66" charset="0"/>
              </a:rPr>
              <a:t>Origins of </a:t>
            </a:r>
          </a:p>
          <a:p>
            <a:pPr algn="ctr"/>
            <a:r>
              <a:rPr lang="en-US" sz="5400" dirty="0" smtClean="0">
                <a:solidFill>
                  <a:srgbClr val="00602B"/>
                </a:solidFill>
                <a:latin typeface="Comic Sans MS" pitchFamily="66" charset="0"/>
              </a:rPr>
              <a:t>Written Language</a:t>
            </a:r>
            <a:endParaRPr lang="en-US" sz="5400" dirty="0">
              <a:solidFill>
                <a:srgbClr val="00602B"/>
              </a:solidFill>
              <a:latin typeface="Comic Sans MS" pitchFamily="66" charset="0"/>
            </a:endParaRPr>
          </a:p>
        </p:txBody>
      </p:sp>
      <p:sp>
        <p:nvSpPr>
          <p:cNvPr id="3" name="TextBox 2"/>
          <p:cNvSpPr txBox="1"/>
          <p:nvPr/>
        </p:nvSpPr>
        <p:spPr>
          <a:xfrm>
            <a:off x="4495800" y="5257800"/>
            <a:ext cx="2694969" cy="646331"/>
          </a:xfrm>
          <a:prstGeom prst="rect">
            <a:avLst/>
          </a:prstGeom>
          <a:noFill/>
        </p:spPr>
        <p:txBody>
          <a:bodyPr wrap="none" rtlCol="0">
            <a:spAutoFit/>
          </a:bodyPr>
          <a:lstStyle/>
          <a:p>
            <a:r>
              <a:rPr lang="en-US" b="1" dirty="0" smtClean="0">
                <a:solidFill>
                  <a:srgbClr val="00602B"/>
                </a:solidFill>
                <a:latin typeface="Comic Sans MS" pitchFamily="66" charset="0"/>
              </a:rPr>
              <a:t>By Lorette Mann-Dale</a:t>
            </a:r>
          </a:p>
          <a:p>
            <a:r>
              <a:rPr lang="en-US" b="1" dirty="0" smtClean="0">
                <a:solidFill>
                  <a:srgbClr val="00602B"/>
                </a:solidFill>
                <a:latin typeface="Comic Sans MS" pitchFamily="66" charset="0"/>
              </a:rPr>
              <a:t>2016</a:t>
            </a:r>
            <a:endParaRPr lang="en-US" b="1" dirty="0">
              <a:solidFill>
                <a:srgbClr val="00602B"/>
              </a:solidFill>
              <a:latin typeface="Comic Sans MS" pitchFamily="66" charset="0"/>
            </a:endParaRPr>
          </a:p>
        </p:txBody>
      </p:sp>
      <p:sp>
        <p:nvSpPr>
          <p:cNvPr id="4" name="TextBox 3"/>
          <p:cNvSpPr txBox="1"/>
          <p:nvPr/>
        </p:nvSpPr>
        <p:spPr>
          <a:xfrm>
            <a:off x="533400" y="6019800"/>
            <a:ext cx="5968044" cy="646331"/>
          </a:xfrm>
          <a:prstGeom prst="rect">
            <a:avLst/>
          </a:prstGeom>
          <a:noFill/>
        </p:spPr>
        <p:txBody>
          <a:bodyPr wrap="none" rtlCol="0">
            <a:spAutoFit/>
          </a:bodyPr>
          <a:lstStyle/>
          <a:p>
            <a:r>
              <a:rPr lang="en-US" dirty="0" smtClean="0"/>
              <a:t>Alice Video </a:t>
            </a:r>
            <a:r>
              <a:rPr lang="en-US" dirty="0" smtClean="0">
                <a:hlinkClick r:id="rId2"/>
              </a:rPr>
              <a:t>https://www.youtube.com/watch?v=lkeXaqoXDYQ</a:t>
            </a:r>
            <a:endParaRPr lang="en-US" dirty="0" smtClean="0"/>
          </a:p>
          <a:p>
            <a:endParaRPr lang="en-US" dirty="0"/>
          </a:p>
        </p:txBody>
      </p:sp>
      <p:pic>
        <p:nvPicPr>
          <p:cNvPr id="15368" name="Picture 8" descr="Image result for origin cuneiform drawings"/>
          <p:cNvPicPr>
            <a:picLocks noChangeAspect="1" noChangeArrowheads="1"/>
          </p:cNvPicPr>
          <p:nvPr/>
        </p:nvPicPr>
        <p:blipFill>
          <a:blip r:embed="rId3" cstate="print">
            <a:clrChange>
              <a:clrFrom>
                <a:srgbClr val="FFFFFF"/>
              </a:clrFrom>
              <a:clrTo>
                <a:srgbClr val="FFFFFF">
                  <a:alpha val="0"/>
                </a:srgbClr>
              </a:clrTo>
            </a:clrChange>
            <a:duotone>
              <a:prstClr val="black"/>
              <a:srgbClr val="00220F">
                <a:tint val="45000"/>
                <a:satMod val="400000"/>
              </a:srgbClr>
            </a:duotone>
          </a:blip>
          <a:srcRect/>
          <a:stretch>
            <a:fillRect/>
          </a:stretch>
        </p:blipFill>
        <p:spPr bwMode="auto">
          <a:xfrm>
            <a:off x="1143000" y="2514600"/>
            <a:ext cx="2895600" cy="2413000"/>
          </a:xfrm>
          <a:prstGeom prst="rect">
            <a:avLst/>
          </a:prstGeom>
          <a:noFill/>
        </p:spPr>
      </p:pic>
      <p:pic>
        <p:nvPicPr>
          <p:cNvPr id="15370" name="Picture 10" descr="Image result for origin cuneiform drawings"/>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876800" y="2590800"/>
            <a:ext cx="1952625" cy="22860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The chart above demonstrates how the Phoenician alphabet provided the foundational shapes of the letters that would become the Greek, Hebrew, Aramaic, Latin, and ultimately English alphabets. From pg. 20 of &quot;The Cities that Built the Bible&quot; by Robert R. Cargill (HarperOne). © 2016 Robert R. Cargill"/>
          <p:cNvPicPr>
            <a:picLocks noChangeAspect="1" noChangeArrowheads="1"/>
          </p:cNvPicPr>
          <p:nvPr/>
        </p:nvPicPr>
        <p:blipFill>
          <a:blip r:embed="rId2" cstate="print"/>
          <a:srcRect/>
          <a:stretch>
            <a:fillRect/>
          </a:stretch>
        </p:blipFill>
        <p:spPr bwMode="auto">
          <a:xfrm>
            <a:off x="533400" y="228600"/>
            <a:ext cx="8223208" cy="2828926"/>
          </a:xfrm>
          <a:prstGeom prst="rect">
            <a:avLst/>
          </a:prstGeom>
          <a:noFill/>
        </p:spPr>
      </p:pic>
      <p:sp>
        <p:nvSpPr>
          <p:cNvPr id="4" name="TextBox 3"/>
          <p:cNvSpPr txBox="1"/>
          <p:nvPr/>
        </p:nvSpPr>
        <p:spPr>
          <a:xfrm>
            <a:off x="1447800" y="6019800"/>
            <a:ext cx="5622821" cy="646331"/>
          </a:xfrm>
          <a:prstGeom prst="rect">
            <a:avLst/>
          </a:prstGeom>
          <a:noFill/>
        </p:spPr>
        <p:txBody>
          <a:bodyPr wrap="none" rtlCol="0">
            <a:spAutoFit/>
          </a:bodyPr>
          <a:lstStyle/>
          <a:p>
            <a:r>
              <a:rPr lang="en-US" dirty="0" smtClean="0"/>
              <a:t>Go to   </a:t>
            </a:r>
            <a:r>
              <a:rPr lang="en-US" dirty="0" smtClean="0">
                <a:hlinkClick r:id="rId3"/>
              </a:rPr>
              <a:t>https://asd-hs.wikispaces.com/Alphabet+Evolution</a:t>
            </a:r>
            <a:endParaRPr lang="en-US" dirty="0" smtClean="0"/>
          </a:p>
          <a:p>
            <a:r>
              <a:rPr lang="en-US" dirty="0" smtClean="0"/>
              <a:t>for animation of alphabet evolutions</a:t>
            </a:r>
            <a:endParaRPr lang="en-US" dirty="0"/>
          </a:p>
        </p:txBody>
      </p:sp>
      <p:pic>
        <p:nvPicPr>
          <p:cNvPr id="4100" name="Picture 4" descr="Image result for phenicien futhark"/>
          <p:cNvPicPr>
            <a:picLocks noChangeAspect="1" noChangeArrowheads="1"/>
          </p:cNvPicPr>
          <p:nvPr/>
        </p:nvPicPr>
        <p:blipFill>
          <a:blip r:embed="rId4" cstate="print"/>
          <a:srcRect/>
          <a:stretch>
            <a:fillRect/>
          </a:stretch>
        </p:blipFill>
        <p:spPr bwMode="auto">
          <a:xfrm>
            <a:off x="1371600" y="3124200"/>
            <a:ext cx="5943600" cy="295130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clrChange>
              <a:clrFrom>
                <a:srgbClr val="FFFFFF"/>
              </a:clrFrom>
              <a:clrTo>
                <a:srgbClr val="FFFFFF">
                  <a:alpha val="0"/>
                </a:srgbClr>
              </a:clrTo>
            </a:clrChange>
          </a:blip>
          <a:srcRect t="9653" b="7818"/>
          <a:stretch>
            <a:fillRect/>
          </a:stretch>
        </p:blipFill>
        <p:spPr bwMode="auto">
          <a:xfrm>
            <a:off x="457200" y="685799"/>
            <a:ext cx="8178800" cy="5399903"/>
          </a:xfrm>
          <a:prstGeom prst="rect">
            <a:avLst/>
          </a:prstGeom>
          <a:noFill/>
          <a:ln w="9525">
            <a:noFill/>
            <a:miter lim="800000"/>
            <a:headEnd/>
            <a:tailEnd/>
          </a:ln>
        </p:spPr>
      </p:pic>
      <p:sp>
        <p:nvSpPr>
          <p:cNvPr id="3" name="Rectangle 2"/>
          <p:cNvSpPr/>
          <p:nvPr/>
        </p:nvSpPr>
        <p:spPr>
          <a:xfrm>
            <a:off x="1752600" y="5867400"/>
            <a:ext cx="3778599" cy="369332"/>
          </a:xfrm>
          <a:prstGeom prst="rect">
            <a:avLst/>
          </a:prstGeom>
        </p:spPr>
        <p:txBody>
          <a:bodyPr wrap="none">
            <a:spAutoFit/>
          </a:bodyPr>
          <a:lstStyle/>
          <a:p>
            <a:r>
              <a:rPr lang="en-US" dirty="0" smtClean="0"/>
              <a:t>http://slideplayer.com/slide/8486658/</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clrChange>
              <a:clrFrom>
                <a:srgbClr val="FFFFFF"/>
              </a:clrFrom>
              <a:clrTo>
                <a:srgbClr val="FFFFFF">
                  <a:alpha val="0"/>
                </a:srgbClr>
              </a:clrTo>
            </a:clrChange>
          </a:blip>
          <a:srcRect t="15227" b="13672"/>
          <a:stretch>
            <a:fillRect/>
          </a:stretch>
        </p:blipFill>
        <p:spPr bwMode="auto">
          <a:xfrm>
            <a:off x="1524000" y="457200"/>
            <a:ext cx="6296338" cy="3581400"/>
          </a:xfrm>
          <a:prstGeom prst="rect">
            <a:avLst/>
          </a:prstGeom>
          <a:noFill/>
          <a:ln w="9525">
            <a:noFill/>
            <a:miter lim="800000"/>
            <a:headEnd/>
            <a:tailEnd/>
          </a:ln>
        </p:spPr>
      </p:pic>
      <p:pic>
        <p:nvPicPr>
          <p:cNvPr id="4" name="Picture 3"/>
          <p:cNvPicPr>
            <a:picLocks noChangeAspect="1" noChangeArrowheads="1"/>
          </p:cNvPicPr>
          <p:nvPr/>
        </p:nvPicPr>
        <p:blipFill>
          <a:blip r:embed="rId3" cstate="print">
            <a:clrChange>
              <a:clrFrom>
                <a:srgbClr val="FFFFFF"/>
              </a:clrFrom>
              <a:clrTo>
                <a:srgbClr val="FFFFFF">
                  <a:alpha val="0"/>
                </a:srgbClr>
              </a:clrTo>
            </a:clrChange>
          </a:blip>
          <a:srcRect t="14825" b="6641"/>
          <a:stretch>
            <a:fillRect/>
          </a:stretch>
        </p:blipFill>
        <p:spPr bwMode="auto">
          <a:xfrm>
            <a:off x="0" y="3429000"/>
            <a:ext cx="4851400" cy="3048000"/>
          </a:xfrm>
          <a:prstGeom prst="rect">
            <a:avLst/>
          </a:prstGeom>
          <a:noFill/>
          <a:ln w="9525">
            <a:noFill/>
            <a:miter lim="800000"/>
            <a:headEnd/>
            <a:tailEnd/>
          </a:ln>
        </p:spPr>
      </p:pic>
      <p:sp>
        <p:nvSpPr>
          <p:cNvPr id="5" name="Rectangle 4"/>
          <p:cNvSpPr/>
          <p:nvPr/>
        </p:nvSpPr>
        <p:spPr>
          <a:xfrm>
            <a:off x="5029200" y="6488668"/>
            <a:ext cx="3778599" cy="369332"/>
          </a:xfrm>
          <a:prstGeom prst="rect">
            <a:avLst/>
          </a:prstGeom>
        </p:spPr>
        <p:txBody>
          <a:bodyPr wrap="none">
            <a:spAutoFit/>
          </a:bodyPr>
          <a:lstStyle/>
          <a:p>
            <a:r>
              <a:rPr lang="en-US" dirty="0" smtClean="0"/>
              <a:t>http://slideplayer.com/slide/8486658/</a:t>
            </a:r>
            <a:endParaRPr lang="en-US" dirty="0"/>
          </a:p>
        </p:txBody>
      </p:sp>
      <p:pic>
        <p:nvPicPr>
          <p:cNvPr id="6" name="Picture 2"/>
          <p:cNvPicPr>
            <a:picLocks noChangeAspect="1" noChangeArrowheads="1"/>
          </p:cNvPicPr>
          <p:nvPr/>
        </p:nvPicPr>
        <p:blipFill>
          <a:blip r:embed="rId4" cstate="print">
            <a:clrChange>
              <a:clrFrom>
                <a:srgbClr val="FFFFFF"/>
              </a:clrFrom>
              <a:clrTo>
                <a:srgbClr val="FFFFFF">
                  <a:alpha val="0"/>
                </a:srgbClr>
              </a:clrTo>
            </a:clrChange>
          </a:blip>
          <a:srcRect t="16334" b="10937"/>
          <a:stretch>
            <a:fillRect/>
          </a:stretch>
        </p:blipFill>
        <p:spPr bwMode="auto">
          <a:xfrm>
            <a:off x="4648200" y="4038600"/>
            <a:ext cx="4089400" cy="23793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clrChange>
              <a:clrFrom>
                <a:srgbClr val="FFFFFF"/>
              </a:clrFrom>
              <a:clrTo>
                <a:srgbClr val="FFFFFF">
                  <a:alpha val="0"/>
                </a:srgbClr>
              </a:clrTo>
            </a:clrChange>
          </a:blip>
          <a:srcRect t="3125" b="6641"/>
          <a:stretch>
            <a:fillRect/>
          </a:stretch>
        </p:blipFill>
        <p:spPr bwMode="auto">
          <a:xfrm>
            <a:off x="1397000" y="381000"/>
            <a:ext cx="8128000" cy="5867400"/>
          </a:xfrm>
          <a:prstGeom prst="rect">
            <a:avLst/>
          </a:prstGeom>
          <a:noFill/>
          <a:ln w="9525">
            <a:noFill/>
            <a:miter lim="800000"/>
            <a:headEnd/>
            <a:tailEnd/>
          </a:ln>
        </p:spPr>
      </p:pic>
      <p:sp>
        <p:nvSpPr>
          <p:cNvPr id="3" name="Rectangle 2"/>
          <p:cNvSpPr/>
          <p:nvPr/>
        </p:nvSpPr>
        <p:spPr>
          <a:xfrm>
            <a:off x="0" y="6488668"/>
            <a:ext cx="2404826" cy="430887"/>
          </a:xfrm>
          <a:prstGeom prst="rect">
            <a:avLst/>
          </a:prstGeom>
        </p:spPr>
        <p:txBody>
          <a:bodyPr wrap="none">
            <a:spAutoFit/>
          </a:bodyPr>
          <a:lstStyle/>
          <a:p>
            <a:r>
              <a:rPr lang="en-US" sz="1100" dirty="0" smtClean="0">
                <a:hlinkClick r:id="rId3"/>
              </a:rPr>
              <a:t>http://slideplayer.com/slide/8486658/</a:t>
            </a:r>
            <a:endParaRPr lang="en-US" sz="1100" dirty="0" smtClean="0"/>
          </a:p>
          <a:p>
            <a:endParaRPr lang="en-US" sz="1100" dirty="0"/>
          </a:p>
        </p:txBody>
      </p:sp>
      <p:pic>
        <p:nvPicPr>
          <p:cNvPr id="1026" name="Picture 2" descr="parchment.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1447800"/>
            <a:ext cx="1828800" cy="2505076"/>
          </a:xfrm>
          <a:prstGeom prst="rect">
            <a:avLst/>
          </a:prstGeom>
          <a:noFill/>
        </p:spPr>
      </p:pic>
      <p:pic>
        <p:nvPicPr>
          <p:cNvPr id="1028" name="Picture 4" descr="papyrus_paper.jpg"/>
          <p:cNvPicPr>
            <a:picLocks noChangeAspect="1" noChangeArrowheads="1"/>
          </p:cNvPicPr>
          <p:nvPr/>
        </p:nvPicPr>
        <p:blipFill>
          <a:blip r:embed="rId5" cstate="print"/>
          <a:srcRect/>
          <a:stretch>
            <a:fillRect/>
          </a:stretch>
        </p:blipFill>
        <p:spPr bwMode="auto">
          <a:xfrm>
            <a:off x="5943600" y="4800600"/>
            <a:ext cx="1828800" cy="1643482"/>
          </a:xfrm>
          <a:prstGeom prst="rect">
            <a:avLst/>
          </a:prstGeom>
          <a:noFill/>
        </p:spPr>
      </p:pic>
      <p:sp>
        <p:nvSpPr>
          <p:cNvPr id="6" name="Rectangle 5"/>
          <p:cNvSpPr/>
          <p:nvPr/>
        </p:nvSpPr>
        <p:spPr>
          <a:xfrm>
            <a:off x="228600" y="3962400"/>
            <a:ext cx="1524000" cy="1384995"/>
          </a:xfrm>
          <a:prstGeom prst="rect">
            <a:avLst/>
          </a:prstGeom>
        </p:spPr>
        <p:txBody>
          <a:bodyPr wrap="square">
            <a:spAutoFit/>
          </a:bodyPr>
          <a:lstStyle/>
          <a:p>
            <a:r>
              <a:rPr lang="en-US" sz="1050" dirty="0" smtClean="0">
                <a:solidFill>
                  <a:srgbClr val="00602B"/>
                </a:solidFill>
                <a:latin typeface="Comic Sans MS" pitchFamily="66" charset="0"/>
              </a:rPr>
              <a:t>Video of making parchment.</a:t>
            </a:r>
            <a:endParaRPr lang="en-US" sz="1050" dirty="0" smtClean="0">
              <a:solidFill>
                <a:srgbClr val="00602B"/>
              </a:solidFill>
              <a:latin typeface="Comic Sans MS" pitchFamily="66" charset="0"/>
              <a:hlinkClick r:id="rId6"/>
            </a:endParaRPr>
          </a:p>
          <a:p>
            <a:r>
              <a:rPr lang="en-US" sz="1050" dirty="0" smtClean="0">
                <a:hlinkClick r:id="rId6"/>
              </a:rPr>
              <a:t>https://www.youtube.com/watch?v=2-SpLPFaRd0&amp;safety_mode=true&amp;persist_safety_mode=1&amp;safe=active</a:t>
            </a:r>
            <a:endParaRPr lang="en-US" sz="1050" dirty="0" smtClean="0"/>
          </a:p>
          <a:p>
            <a:endParaRPr lang="en-US" sz="1050" dirty="0"/>
          </a:p>
        </p:txBody>
      </p:sp>
      <p:sp>
        <p:nvSpPr>
          <p:cNvPr id="7" name="TextBox 6"/>
          <p:cNvSpPr txBox="1"/>
          <p:nvPr/>
        </p:nvSpPr>
        <p:spPr>
          <a:xfrm>
            <a:off x="7924800" y="4953000"/>
            <a:ext cx="1056401" cy="1477328"/>
          </a:xfrm>
          <a:prstGeom prst="rect">
            <a:avLst/>
          </a:prstGeom>
          <a:noFill/>
        </p:spPr>
        <p:txBody>
          <a:bodyPr wrap="square" rtlCol="0">
            <a:spAutoFit/>
          </a:bodyPr>
          <a:lstStyle/>
          <a:p>
            <a:r>
              <a:rPr lang="en-US" sz="1000" b="1" dirty="0" smtClean="0">
                <a:solidFill>
                  <a:srgbClr val="00602B"/>
                </a:solidFill>
              </a:rPr>
              <a:t>Video of making papyrus paper</a:t>
            </a:r>
          </a:p>
          <a:p>
            <a:r>
              <a:rPr lang="en-US" sz="1000" dirty="0" smtClean="0"/>
              <a:t>https://www.youtube.com/watch?v=DCR8n7qS43w&amp;safety_mode=true&amp;persist_safety_mode=1&amp;safe=active</a:t>
            </a:r>
            <a:endParaRPr lang="en-US"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Writing instruments OF ANCIENT EGYPT.jpg"/>
          <p:cNvPicPr>
            <a:picLocks noChangeAspect="1" noChangeArrowheads="1"/>
          </p:cNvPicPr>
          <p:nvPr/>
        </p:nvPicPr>
        <p:blipFill>
          <a:blip r:embed="rId2" cstate="print"/>
          <a:srcRect/>
          <a:stretch>
            <a:fillRect/>
          </a:stretch>
        </p:blipFill>
        <p:spPr bwMode="auto">
          <a:xfrm>
            <a:off x="304800" y="228600"/>
            <a:ext cx="4762500" cy="4019550"/>
          </a:xfrm>
          <a:prstGeom prst="rect">
            <a:avLst/>
          </a:prstGeom>
          <a:noFill/>
        </p:spPr>
      </p:pic>
      <p:pic>
        <p:nvPicPr>
          <p:cNvPr id="30724" name="Picture 4" descr="inkwell.jpg"/>
          <p:cNvPicPr>
            <a:picLocks noChangeAspect="1" noChangeArrowheads="1"/>
          </p:cNvPicPr>
          <p:nvPr/>
        </p:nvPicPr>
        <p:blipFill>
          <a:blip r:embed="rId3" cstate="print"/>
          <a:srcRect t="23301" r="14667" b="19741"/>
          <a:stretch>
            <a:fillRect/>
          </a:stretch>
        </p:blipFill>
        <p:spPr bwMode="auto">
          <a:xfrm>
            <a:off x="2133600" y="5334000"/>
            <a:ext cx="1551709" cy="1066800"/>
          </a:xfrm>
          <a:prstGeom prst="rect">
            <a:avLst/>
          </a:prstGeom>
          <a:noFill/>
        </p:spPr>
      </p:pic>
      <p:pic>
        <p:nvPicPr>
          <p:cNvPr id="30726" name="Picture 6" descr="800px-Learning_Arabic_calligraphy.jpg"/>
          <p:cNvPicPr>
            <a:picLocks noChangeAspect="1" noChangeArrowheads="1"/>
          </p:cNvPicPr>
          <p:nvPr/>
        </p:nvPicPr>
        <p:blipFill>
          <a:blip r:embed="rId4" cstate="print"/>
          <a:srcRect/>
          <a:stretch>
            <a:fillRect/>
          </a:stretch>
        </p:blipFill>
        <p:spPr bwMode="auto">
          <a:xfrm>
            <a:off x="4114800" y="3733800"/>
            <a:ext cx="4800600" cy="2892247"/>
          </a:xfrm>
          <a:prstGeom prst="rect">
            <a:avLst/>
          </a:prstGeom>
          <a:noFill/>
        </p:spPr>
      </p:pic>
      <p:pic>
        <p:nvPicPr>
          <p:cNvPr id="30728" name="Picture 8" descr="quill.jpg"/>
          <p:cNvPicPr>
            <a:picLocks noChangeAspect="1" noChangeArrowheads="1"/>
          </p:cNvPicPr>
          <p:nvPr/>
        </p:nvPicPr>
        <p:blipFill>
          <a:blip r:embed="rId5" cstate="print">
            <a:clrChange>
              <a:clrFrom>
                <a:srgbClr val="FEFFFA"/>
              </a:clrFrom>
              <a:clrTo>
                <a:srgbClr val="FEFFFA">
                  <a:alpha val="0"/>
                </a:srgbClr>
              </a:clrTo>
            </a:clrChange>
          </a:blip>
          <a:srcRect/>
          <a:stretch>
            <a:fillRect/>
          </a:stretch>
        </p:blipFill>
        <p:spPr bwMode="auto">
          <a:xfrm>
            <a:off x="685800" y="4419600"/>
            <a:ext cx="2743200" cy="1666875"/>
          </a:xfrm>
          <a:prstGeom prst="rect">
            <a:avLst/>
          </a:prstGeom>
          <a:noFill/>
        </p:spPr>
      </p:pic>
      <p:sp>
        <p:nvSpPr>
          <p:cNvPr id="6" name="TextBox 5"/>
          <p:cNvSpPr txBox="1"/>
          <p:nvPr/>
        </p:nvSpPr>
        <p:spPr>
          <a:xfrm>
            <a:off x="228600" y="6400800"/>
            <a:ext cx="3717043" cy="276999"/>
          </a:xfrm>
          <a:prstGeom prst="rect">
            <a:avLst/>
          </a:prstGeom>
          <a:noFill/>
        </p:spPr>
        <p:txBody>
          <a:bodyPr wrap="none" rtlCol="0">
            <a:spAutoFit/>
          </a:bodyPr>
          <a:lstStyle/>
          <a:p>
            <a:r>
              <a:rPr lang="en-US" sz="1200" dirty="0" smtClean="0"/>
              <a:t>Video </a:t>
            </a:r>
            <a:r>
              <a:rPr lang="en-US" sz="1200" dirty="0" smtClean="0">
                <a:hlinkClick r:id="rId6"/>
              </a:rPr>
              <a:t>https://www.youtube.com/watch?v=LoqavHDlKZ0</a:t>
            </a:r>
            <a:endParaRPr lang="en-US" dirty="0"/>
          </a:p>
        </p:txBody>
      </p:sp>
      <p:pic>
        <p:nvPicPr>
          <p:cNvPr id="30730" name="Picture 10" descr="Image result for written language"/>
          <p:cNvPicPr>
            <a:picLocks noChangeAspect="1" noChangeArrowheads="1"/>
          </p:cNvPicPr>
          <p:nvPr/>
        </p:nvPicPr>
        <p:blipFill>
          <a:blip r:embed="rId7" cstate="print"/>
          <a:srcRect/>
          <a:stretch>
            <a:fillRect/>
          </a:stretch>
        </p:blipFill>
        <p:spPr bwMode="auto">
          <a:xfrm>
            <a:off x="5715000" y="838200"/>
            <a:ext cx="2638425" cy="173355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700" dirty="0" smtClean="0"/>
              <a:t>History of the Alphabet</a:t>
            </a:r>
            <a:r>
              <a:rPr lang="en-US" sz="2700" dirty="0" smtClean="0">
                <a:hlinkClick r:id="rId2"/>
              </a:rPr>
              <a:t/>
            </a:r>
            <a:br>
              <a:rPr lang="en-US" sz="2700" dirty="0" smtClean="0">
                <a:hlinkClick r:id="rId2"/>
              </a:rPr>
            </a:br>
            <a:r>
              <a:rPr lang="en-US" sz="2700" dirty="0" smtClean="0">
                <a:hlinkClick r:id="rId2"/>
              </a:rPr>
              <a:t>https://www.youtube.com/watch?v=6NrTrBzC6dk</a:t>
            </a:r>
            <a:r>
              <a:rPr lang="en-US" dirty="0" smtClean="0"/>
              <a:t/>
            </a:r>
            <a:br>
              <a:rPr lang="en-US" dirty="0" smtClean="0"/>
            </a:br>
            <a:endParaRPr lang="en-US" dirty="0"/>
          </a:p>
        </p:txBody>
      </p:sp>
      <p:sp>
        <p:nvSpPr>
          <p:cNvPr id="3" name="Subtitle 2"/>
          <p:cNvSpPr>
            <a:spLocks noGrp="1"/>
          </p:cNvSpPr>
          <p:nvPr>
            <p:ph type="subTitle" idx="1"/>
          </p:nvPr>
        </p:nvSpPr>
        <p:spPr>
          <a:xfrm>
            <a:off x="990600" y="304800"/>
            <a:ext cx="7696200" cy="1752600"/>
          </a:xfrm>
        </p:spPr>
        <p:txBody>
          <a:bodyPr>
            <a:normAutofit/>
          </a:bodyPr>
          <a:lstStyle/>
          <a:p>
            <a:r>
              <a:rPr lang="en-US" sz="2800" dirty="0" smtClean="0"/>
              <a:t>Origins of Written Language</a:t>
            </a:r>
            <a:endParaRPr lang="en-US" sz="2800" dirty="0" smtClean="0">
              <a:hlinkClick r:id="rId3"/>
            </a:endParaRPr>
          </a:p>
          <a:p>
            <a:r>
              <a:rPr lang="en-US" sz="2800" dirty="0" smtClean="0">
                <a:hlinkClick r:id="rId3"/>
              </a:rPr>
              <a:t>https://www.youtube.com/watch?v=lkeXaqoXDYQ</a:t>
            </a:r>
            <a:endParaRPr lang="en-US" sz="2800" dirty="0" smtClean="0"/>
          </a:p>
          <a:p>
            <a:endParaRPr lang="en-US" sz="4000" dirty="0"/>
          </a:p>
        </p:txBody>
      </p:sp>
      <p:sp>
        <p:nvSpPr>
          <p:cNvPr id="4" name="TextBox 3"/>
          <p:cNvSpPr txBox="1"/>
          <p:nvPr/>
        </p:nvSpPr>
        <p:spPr>
          <a:xfrm>
            <a:off x="381000" y="3657600"/>
            <a:ext cx="7914795" cy="923330"/>
          </a:xfrm>
          <a:prstGeom prst="rect">
            <a:avLst/>
          </a:prstGeom>
          <a:noFill/>
        </p:spPr>
        <p:txBody>
          <a:bodyPr wrap="none" rtlCol="0">
            <a:spAutoFit/>
          </a:bodyPr>
          <a:lstStyle/>
          <a:p>
            <a:pPr algn="ctr"/>
            <a:r>
              <a:rPr lang="en-US" u="sng" dirty="0" smtClean="0">
                <a:hlinkClick r:id="rId4"/>
              </a:rPr>
              <a:t>Origins of Language</a:t>
            </a:r>
          </a:p>
          <a:p>
            <a:r>
              <a:rPr lang="en-US" dirty="0" smtClean="0">
                <a:hlinkClick r:id="rId4"/>
              </a:rPr>
              <a:t>http://pandora.cii.wwu.edu/vajda/ling201/test1materials/origin_of_language.htm</a:t>
            </a:r>
            <a:endParaRPr lang="en-US" dirty="0" smtClean="0"/>
          </a:p>
          <a:p>
            <a:endParaRPr lang="en-US" dirty="0"/>
          </a:p>
        </p:txBody>
      </p:sp>
      <p:sp>
        <p:nvSpPr>
          <p:cNvPr id="6" name="Rectangle 5"/>
          <p:cNvSpPr/>
          <p:nvPr/>
        </p:nvSpPr>
        <p:spPr>
          <a:xfrm>
            <a:off x="228600" y="3048000"/>
            <a:ext cx="8534400" cy="923330"/>
          </a:xfrm>
          <a:prstGeom prst="rect">
            <a:avLst/>
          </a:prstGeom>
        </p:spPr>
        <p:txBody>
          <a:bodyPr wrap="square">
            <a:spAutoFit/>
          </a:bodyPr>
          <a:lstStyle/>
          <a:p>
            <a:r>
              <a:rPr lang="en-US" dirty="0" smtClean="0">
                <a:hlinkClick r:id="rId5"/>
              </a:rPr>
              <a:t>http://www.slideshare.net/cbcarey/the-origin-of-writing?qid=f5c3dd07-63c4-4751-b424-85ca6ea9d673&amp;v=&amp;b=&amp;from_search=2</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90600" y="609600"/>
            <a:ext cx="6553200" cy="3170099"/>
          </a:xfrm>
          <a:prstGeom prst="rect">
            <a:avLst/>
          </a:prstGeom>
          <a:noFill/>
        </p:spPr>
        <p:txBody>
          <a:bodyPr wrap="square" rtlCol="0">
            <a:spAutoFit/>
          </a:bodyPr>
          <a:lstStyle/>
          <a:p>
            <a:r>
              <a:rPr lang="en-US" sz="4000" i="1" dirty="0" smtClean="0"/>
              <a:t>“Spoken words are the symbols of mental experience, and written words are the symbols of spoken words.”</a:t>
            </a:r>
          </a:p>
          <a:p>
            <a:pPr algn="r"/>
            <a:r>
              <a:rPr lang="en-US" sz="4000" dirty="0" smtClean="0"/>
              <a:t>Aristotle—On Interpretation</a:t>
            </a:r>
            <a:endParaRPr lang="en-US" sz="4000" dirty="0"/>
          </a:p>
        </p:txBody>
      </p:sp>
      <p:pic>
        <p:nvPicPr>
          <p:cNvPr id="1026" name="Picture 2" descr="Image result for Aristotle"/>
          <p:cNvPicPr>
            <a:picLocks noChangeAspect="1" noChangeArrowheads="1"/>
          </p:cNvPicPr>
          <p:nvPr/>
        </p:nvPicPr>
        <p:blipFill>
          <a:blip r:embed="rId2" cstate="print">
            <a:clrChange>
              <a:clrFrom>
                <a:srgbClr val="FFFFF8"/>
              </a:clrFrom>
              <a:clrTo>
                <a:srgbClr val="FFFFF8">
                  <a:alpha val="0"/>
                </a:srgbClr>
              </a:clrTo>
            </a:clrChange>
          </a:blip>
          <a:srcRect/>
          <a:stretch>
            <a:fillRect/>
          </a:stretch>
        </p:blipFill>
        <p:spPr bwMode="auto">
          <a:xfrm>
            <a:off x="5867400" y="3886200"/>
            <a:ext cx="1933575" cy="2362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descr="Image result for mediterrane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2" name="AutoShape 4" descr="Image result for mediterrane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4" name="AutoShape 6" descr="Image result for mediterrane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296" name="AutoShape 8" descr="Image result for mediterranea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300" name="Picture 12" descr="Image result for mediterranean"/>
          <p:cNvPicPr>
            <a:picLocks noChangeAspect="1" noChangeArrowheads="1"/>
          </p:cNvPicPr>
          <p:nvPr/>
        </p:nvPicPr>
        <p:blipFill>
          <a:blip r:embed="rId2" cstate="print"/>
          <a:srcRect/>
          <a:stretch>
            <a:fillRect/>
          </a:stretch>
        </p:blipFill>
        <p:spPr bwMode="auto">
          <a:xfrm>
            <a:off x="228600" y="228600"/>
            <a:ext cx="4800600" cy="2800986"/>
          </a:xfrm>
          <a:prstGeom prst="rect">
            <a:avLst/>
          </a:prstGeom>
          <a:noFill/>
        </p:spPr>
      </p:pic>
      <p:pic>
        <p:nvPicPr>
          <p:cNvPr id="4" name="Picture 4" descr="http://www.thelatinlibrary.com/imperialism/maps/sumer1.gif"/>
          <p:cNvPicPr>
            <a:picLocks noChangeAspect="1" noChangeArrowheads="1"/>
          </p:cNvPicPr>
          <p:nvPr/>
        </p:nvPicPr>
        <p:blipFill>
          <a:blip r:embed="rId3" cstate="print"/>
          <a:srcRect/>
          <a:stretch>
            <a:fillRect/>
          </a:stretch>
        </p:blipFill>
        <p:spPr bwMode="auto">
          <a:xfrm>
            <a:off x="2895600" y="2819400"/>
            <a:ext cx="6048376" cy="3870960"/>
          </a:xfrm>
          <a:prstGeom prst="rect">
            <a:avLst/>
          </a:prstGeom>
          <a:noFill/>
        </p:spPr>
      </p:pic>
      <p:sp>
        <p:nvSpPr>
          <p:cNvPr id="9" name="TextBox 8"/>
          <p:cNvSpPr txBox="1"/>
          <p:nvPr/>
        </p:nvSpPr>
        <p:spPr>
          <a:xfrm>
            <a:off x="5181600" y="228600"/>
            <a:ext cx="3810000" cy="2246769"/>
          </a:xfrm>
          <a:prstGeom prst="rect">
            <a:avLst/>
          </a:prstGeom>
          <a:noFill/>
        </p:spPr>
        <p:txBody>
          <a:bodyPr wrap="square" rtlCol="0">
            <a:spAutoFit/>
          </a:bodyPr>
          <a:lstStyle/>
          <a:p>
            <a:r>
              <a:rPr lang="en-US" sz="2000" dirty="0" err="1" smtClean="0">
                <a:solidFill>
                  <a:srgbClr val="00602B"/>
                </a:solidFill>
                <a:latin typeface="Comic Sans MS" pitchFamily="66" charset="0"/>
              </a:rPr>
              <a:t>Abount</a:t>
            </a:r>
            <a:r>
              <a:rPr lang="en-US" sz="2000" dirty="0" smtClean="0">
                <a:solidFill>
                  <a:srgbClr val="00602B"/>
                </a:solidFill>
                <a:latin typeface="Comic Sans MS" pitchFamily="66" charset="0"/>
              </a:rPr>
              <a:t> 5000 years ago, archaeologist found evidence of the first known written language.  The Mediterranean people of Sumer invented an phonetic writing system using </a:t>
            </a:r>
            <a:r>
              <a:rPr lang="en-US" sz="2000" dirty="0" smtClean="0">
                <a:solidFill>
                  <a:srgbClr val="00602B"/>
                </a:solidFill>
                <a:latin typeface="Comic Sans MS" pitchFamily="66" charset="0"/>
              </a:rPr>
              <a:t>an </a:t>
            </a:r>
            <a:r>
              <a:rPr lang="en-US" sz="2000" dirty="0" smtClean="0">
                <a:solidFill>
                  <a:srgbClr val="00602B"/>
                </a:solidFill>
                <a:latin typeface="Comic Sans MS" pitchFamily="66" charset="0"/>
              </a:rPr>
              <a:t>alphabet.</a:t>
            </a:r>
            <a:endParaRPr lang="en-US" sz="2000" dirty="0">
              <a:solidFill>
                <a:srgbClr val="00602B"/>
              </a:solidFill>
              <a:latin typeface="Comic Sans MS" pitchFamily="66" charset="0"/>
            </a:endParaRPr>
          </a:p>
        </p:txBody>
      </p:sp>
      <p:sp>
        <p:nvSpPr>
          <p:cNvPr id="10" name="TextBox 9"/>
          <p:cNvSpPr txBox="1"/>
          <p:nvPr/>
        </p:nvSpPr>
        <p:spPr>
          <a:xfrm>
            <a:off x="152400" y="3352800"/>
            <a:ext cx="2667000" cy="3170099"/>
          </a:xfrm>
          <a:prstGeom prst="rect">
            <a:avLst/>
          </a:prstGeom>
          <a:noFill/>
        </p:spPr>
        <p:txBody>
          <a:bodyPr wrap="square" rtlCol="0">
            <a:spAutoFit/>
          </a:bodyPr>
          <a:lstStyle/>
          <a:p>
            <a:r>
              <a:rPr lang="en-US" sz="2000" dirty="0" smtClean="0">
                <a:solidFill>
                  <a:srgbClr val="00602B"/>
                </a:solidFill>
                <a:latin typeface="Comic Sans MS" pitchFamily="66" charset="0"/>
              </a:rPr>
              <a:t>A picture representing a sound is an alphabet.  The word alphabet comes from the first two letters of the Greek alphabet.  The letters are called </a:t>
            </a:r>
            <a:r>
              <a:rPr lang="en-US" sz="2000" i="1" dirty="0" smtClean="0">
                <a:solidFill>
                  <a:srgbClr val="FF0000"/>
                </a:solidFill>
                <a:latin typeface="Comic Sans MS" pitchFamily="66" charset="0"/>
              </a:rPr>
              <a:t>alpha</a:t>
            </a:r>
            <a:r>
              <a:rPr lang="en-US" sz="2000" dirty="0" smtClean="0">
                <a:latin typeface="Comic Sans MS" pitchFamily="66" charset="0"/>
              </a:rPr>
              <a:t> </a:t>
            </a:r>
            <a:r>
              <a:rPr lang="en-US" sz="2000" dirty="0" smtClean="0">
                <a:solidFill>
                  <a:srgbClr val="00602B"/>
                </a:solidFill>
                <a:latin typeface="Comic Sans MS" pitchFamily="66" charset="0"/>
              </a:rPr>
              <a:t>and </a:t>
            </a:r>
            <a:r>
              <a:rPr lang="en-US" sz="2000" i="1" dirty="0" smtClean="0">
                <a:solidFill>
                  <a:srgbClr val="00B050"/>
                </a:solidFill>
                <a:latin typeface="Comic Sans MS" pitchFamily="66" charset="0"/>
              </a:rPr>
              <a:t>beta</a:t>
            </a:r>
            <a:r>
              <a:rPr lang="en-US" sz="2000" dirty="0" smtClean="0">
                <a:latin typeface="Comic Sans MS" pitchFamily="66" charset="0"/>
              </a:rPr>
              <a:t>.   </a:t>
            </a:r>
            <a:r>
              <a:rPr lang="en-US" sz="2000" dirty="0" smtClean="0">
                <a:solidFill>
                  <a:srgbClr val="FF0000"/>
                </a:solidFill>
                <a:latin typeface="Comic Sans MS" pitchFamily="66" charset="0"/>
              </a:rPr>
              <a:t>Alpha</a:t>
            </a:r>
            <a:r>
              <a:rPr lang="en-US" sz="2000" dirty="0" smtClean="0">
                <a:solidFill>
                  <a:srgbClr val="00B050"/>
                </a:solidFill>
                <a:latin typeface="Comic Sans MS" pitchFamily="66" charset="0"/>
              </a:rPr>
              <a:t>bet</a:t>
            </a:r>
            <a:r>
              <a:rPr lang="en-US" sz="2000" dirty="0" smtClean="0">
                <a:latin typeface="Comic Sans MS" pitchFamily="66" charset="0"/>
              </a:rPr>
              <a:t>.</a:t>
            </a:r>
            <a:endParaRPr lang="en-US" sz="2000" dirty="0">
              <a:latin typeface="Comic Sans MS" pitchFamily="66" charset="0"/>
            </a:endParaRPr>
          </a:p>
        </p:txBody>
      </p:sp>
      <p:sp>
        <p:nvSpPr>
          <p:cNvPr id="12" name="TextBox 11"/>
          <p:cNvSpPr txBox="1"/>
          <p:nvPr/>
        </p:nvSpPr>
        <p:spPr>
          <a:xfrm>
            <a:off x="5334000" y="2362200"/>
            <a:ext cx="3657600" cy="738664"/>
          </a:xfrm>
          <a:prstGeom prst="rect">
            <a:avLst/>
          </a:prstGeom>
          <a:noFill/>
        </p:spPr>
        <p:txBody>
          <a:bodyPr wrap="square" rtlCol="0">
            <a:spAutoFit/>
          </a:bodyPr>
          <a:lstStyle/>
          <a:p>
            <a:r>
              <a:rPr lang="en-US" sz="1400" dirty="0" smtClean="0">
                <a:solidFill>
                  <a:srgbClr val="00602B"/>
                </a:solidFill>
                <a:latin typeface="Comic Sans MS" pitchFamily="66" charset="0"/>
              </a:rPr>
              <a:t>Sumerian stories video </a:t>
            </a:r>
            <a:r>
              <a:rPr lang="en-US" sz="1000" dirty="0" smtClean="0">
                <a:hlinkClick r:id="rId4"/>
              </a:rPr>
              <a:t>https://www.youtube.com/watch?v=VroX-_thMLg</a:t>
            </a:r>
            <a:endParaRPr lang="en-US" sz="1000"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65.media.tumblr.com/tumblr_m5vwlvNzqo1r5dcc4.jpg"/>
          <p:cNvPicPr>
            <a:picLocks noChangeAspect="1" noChangeArrowheads="1"/>
          </p:cNvPicPr>
          <p:nvPr/>
        </p:nvPicPr>
        <p:blipFill>
          <a:blip r:embed="rId2" cstate="print"/>
          <a:srcRect/>
          <a:stretch>
            <a:fillRect/>
          </a:stretch>
        </p:blipFill>
        <p:spPr bwMode="auto">
          <a:xfrm>
            <a:off x="304800" y="609600"/>
            <a:ext cx="4095750" cy="3981450"/>
          </a:xfrm>
          <a:prstGeom prst="rect">
            <a:avLst/>
          </a:prstGeom>
          <a:noFill/>
        </p:spPr>
      </p:pic>
      <p:sp>
        <p:nvSpPr>
          <p:cNvPr id="5" name="TextBox 4"/>
          <p:cNvSpPr txBox="1"/>
          <p:nvPr/>
        </p:nvSpPr>
        <p:spPr>
          <a:xfrm>
            <a:off x="5562600" y="381000"/>
            <a:ext cx="1973810" cy="584775"/>
          </a:xfrm>
          <a:prstGeom prst="rect">
            <a:avLst/>
          </a:prstGeom>
          <a:noFill/>
        </p:spPr>
        <p:txBody>
          <a:bodyPr wrap="none" rtlCol="0">
            <a:spAutoFit/>
          </a:bodyPr>
          <a:lstStyle/>
          <a:p>
            <a:r>
              <a:rPr lang="en-US" sz="3200" b="1" dirty="0" smtClean="0">
                <a:solidFill>
                  <a:srgbClr val="00602B"/>
                </a:solidFill>
              </a:rPr>
              <a:t>Cuneiform</a:t>
            </a:r>
          </a:p>
        </p:txBody>
      </p:sp>
      <p:pic>
        <p:nvPicPr>
          <p:cNvPr id="1030" name="Picture 6" descr="http://www.ancientscripts.com/images/su_signs.gif"/>
          <p:cNvPicPr>
            <a:picLocks noChangeAspect="1" noChangeArrowheads="1"/>
          </p:cNvPicPr>
          <p:nvPr/>
        </p:nvPicPr>
        <p:blipFill>
          <a:blip r:embed="rId3" cstate="print"/>
          <a:srcRect/>
          <a:stretch>
            <a:fillRect/>
          </a:stretch>
        </p:blipFill>
        <p:spPr bwMode="auto">
          <a:xfrm>
            <a:off x="4876800" y="838200"/>
            <a:ext cx="3524250" cy="4762500"/>
          </a:xfrm>
          <a:prstGeom prst="rect">
            <a:avLst/>
          </a:prstGeom>
          <a:noFill/>
        </p:spPr>
      </p:pic>
      <p:sp>
        <p:nvSpPr>
          <p:cNvPr id="7" name="Rectangle 6"/>
          <p:cNvSpPr/>
          <p:nvPr/>
        </p:nvSpPr>
        <p:spPr>
          <a:xfrm>
            <a:off x="228600" y="4724400"/>
            <a:ext cx="4572000" cy="1877437"/>
          </a:xfrm>
          <a:prstGeom prst="rect">
            <a:avLst/>
          </a:prstGeom>
        </p:spPr>
        <p:txBody>
          <a:bodyPr wrap="square">
            <a:spAutoFit/>
          </a:bodyPr>
          <a:lstStyle/>
          <a:p>
            <a:r>
              <a:rPr lang="en-US" sz="2000" b="1" dirty="0" smtClean="0">
                <a:solidFill>
                  <a:srgbClr val="00602B"/>
                </a:solidFill>
              </a:rPr>
              <a:t>The year was around 2800 BCE.  </a:t>
            </a:r>
          </a:p>
          <a:p>
            <a:r>
              <a:rPr lang="en-US" sz="2800" b="1" i="1" dirty="0" smtClean="0">
                <a:solidFill>
                  <a:srgbClr val="00602B"/>
                </a:solidFill>
              </a:rPr>
              <a:t>BCE</a:t>
            </a:r>
            <a:r>
              <a:rPr lang="en-US" sz="2400" b="1" dirty="0" smtClean="0">
                <a:solidFill>
                  <a:srgbClr val="00602B"/>
                </a:solidFill>
              </a:rPr>
              <a:t> </a:t>
            </a:r>
            <a:r>
              <a:rPr lang="en-US" sz="2000" b="1" dirty="0" smtClean="0">
                <a:solidFill>
                  <a:srgbClr val="00602B"/>
                </a:solidFill>
              </a:rPr>
              <a:t>means </a:t>
            </a:r>
            <a:r>
              <a:rPr lang="en-US" sz="2400" b="1" u="sng" dirty="0" smtClean="0">
                <a:solidFill>
                  <a:srgbClr val="00602B"/>
                </a:solidFill>
              </a:rPr>
              <a:t>b</a:t>
            </a:r>
            <a:r>
              <a:rPr lang="en-US" sz="2000" b="1" u="sng" dirty="0" smtClean="0">
                <a:solidFill>
                  <a:srgbClr val="00602B"/>
                </a:solidFill>
              </a:rPr>
              <a:t>efore </a:t>
            </a:r>
            <a:r>
              <a:rPr lang="en-US" sz="2400" b="1" u="sng" dirty="0" smtClean="0">
                <a:solidFill>
                  <a:srgbClr val="00602B"/>
                </a:solidFill>
              </a:rPr>
              <a:t>c</a:t>
            </a:r>
            <a:r>
              <a:rPr lang="en-US" sz="2000" b="1" u="sng" dirty="0" smtClean="0">
                <a:solidFill>
                  <a:srgbClr val="00602B"/>
                </a:solidFill>
              </a:rPr>
              <a:t>ommon </a:t>
            </a:r>
            <a:r>
              <a:rPr lang="en-US" sz="2400" b="1" u="sng" dirty="0" smtClean="0">
                <a:solidFill>
                  <a:srgbClr val="00602B"/>
                </a:solidFill>
              </a:rPr>
              <a:t>e</a:t>
            </a:r>
            <a:r>
              <a:rPr lang="en-US" sz="2000" b="1" u="sng" dirty="0" smtClean="0">
                <a:solidFill>
                  <a:srgbClr val="00602B"/>
                </a:solidFill>
              </a:rPr>
              <a:t>ra</a:t>
            </a:r>
            <a:r>
              <a:rPr lang="en-US" sz="2000" b="1" dirty="0" smtClean="0">
                <a:solidFill>
                  <a:srgbClr val="00602B"/>
                </a:solidFill>
              </a:rPr>
              <a:t>, formerly know as BC.  </a:t>
            </a:r>
          </a:p>
          <a:p>
            <a:r>
              <a:rPr lang="en-US" sz="2800" b="1" i="1" dirty="0" smtClean="0">
                <a:solidFill>
                  <a:srgbClr val="00602B"/>
                </a:solidFill>
              </a:rPr>
              <a:t>ACE</a:t>
            </a:r>
            <a:r>
              <a:rPr lang="en-US" sz="2000" b="1" dirty="0" smtClean="0">
                <a:solidFill>
                  <a:srgbClr val="00602B"/>
                </a:solidFill>
              </a:rPr>
              <a:t> means </a:t>
            </a:r>
            <a:r>
              <a:rPr lang="en-US" sz="2400" b="1" u="sng" dirty="0" smtClean="0">
                <a:solidFill>
                  <a:srgbClr val="00602B"/>
                </a:solidFill>
              </a:rPr>
              <a:t>a</a:t>
            </a:r>
            <a:r>
              <a:rPr lang="en-US" sz="2000" b="1" u="sng" dirty="0" smtClean="0">
                <a:solidFill>
                  <a:srgbClr val="00602B"/>
                </a:solidFill>
              </a:rPr>
              <a:t>fter </a:t>
            </a:r>
            <a:r>
              <a:rPr lang="en-US" sz="2400" b="1" u="sng" dirty="0" smtClean="0">
                <a:solidFill>
                  <a:srgbClr val="00602B"/>
                </a:solidFill>
              </a:rPr>
              <a:t>c</a:t>
            </a:r>
            <a:r>
              <a:rPr lang="en-US" sz="2000" b="1" u="sng" dirty="0" smtClean="0">
                <a:solidFill>
                  <a:srgbClr val="00602B"/>
                </a:solidFill>
              </a:rPr>
              <a:t>ommon </a:t>
            </a:r>
            <a:r>
              <a:rPr lang="en-US" sz="2400" b="1" u="sng" dirty="0" smtClean="0">
                <a:solidFill>
                  <a:srgbClr val="00602B"/>
                </a:solidFill>
              </a:rPr>
              <a:t>e</a:t>
            </a:r>
            <a:r>
              <a:rPr lang="en-US" sz="2000" b="1" u="sng" dirty="0" smtClean="0">
                <a:solidFill>
                  <a:srgbClr val="00602B"/>
                </a:solidFill>
              </a:rPr>
              <a:t>ra</a:t>
            </a:r>
            <a:r>
              <a:rPr lang="en-US" sz="2000" b="1" dirty="0" smtClean="0">
                <a:solidFill>
                  <a:srgbClr val="00602B"/>
                </a:solidFill>
              </a:rPr>
              <a:t>, formerly know as AD.</a:t>
            </a:r>
            <a:endParaRPr lang="en-US" sz="2000" b="1" dirty="0">
              <a:solidFill>
                <a:srgbClr val="00602B"/>
              </a:solidFill>
            </a:endParaRPr>
          </a:p>
        </p:txBody>
      </p:sp>
      <p:sp>
        <p:nvSpPr>
          <p:cNvPr id="6" name="Rectangle 5"/>
          <p:cNvSpPr/>
          <p:nvPr/>
        </p:nvSpPr>
        <p:spPr>
          <a:xfrm>
            <a:off x="5486400" y="5715000"/>
            <a:ext cx="2971800" cy="738664"/>
          </a:xfrm>
          <a:prstGeom prst="rect">
            <a:avLst/>
          </a:prstGeom>
        </p:spPr>
        <p:txBody>
          <a:bodyPr wrap="square">
            <a:spAutoFit/>
          </a:bodyPr>
          <a:lstStyle/>
          <a:p>
            <a:r>
              <a:rPr lang="en-US" sz="1400" b="1" i="1" dirty="0" smtClean="0">
                <a:solidFill>
                  <a:srgbClr val="00602B"/>
                </a:solidFill>
              </a:rPr>
              <a:t>Extra Help </a:t>
            </a:r>
            <a:r>
              <a:rPr lang="en-US" sz="1400" b="1" dirty="0" smtClean="0">
                <a:solidFill>
                  <a:srgbClr val="00602B"/>
                </a:solidFill>
              </a:rPr>
              <a:t>Video on history of writing </a:t>
            </a:r>
            <a:r>
              <a:rPr lang="en-US" sz="1400" dirty="0" smtClean="0">
                <a:hlinkClick r:id="rId4"/>
              </a:rPr>
              <a:t>https://www.youtube.com/watch?v=HyjLt_RGEww</a:t>
            </a: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0" y="152400"/>
            <a:ext cx="4572000" cy="4278094"/>
          </a:xfrm>
          <a:prstGeom prst="rect">
            <a:avLst/>
          </a:prstGeom>
          <a:noFill/>
        </p:spPr>
        <p:txBody>
          <a:bodyPr wrap="square" rtlCol="0">
            <a:spAutoFit/>
          </a:bodyPr>
          <a:lstStyle/>
          <a:p>
            <a:r>
              <a:rPr lang="en-US" sz="2400" dirty="0" smtClean="0">
                <a:latin typeface="Stereofidelic" pitchFamily="2" charset="0"/>
              </a:rPr>
              <a:t>Modern people began drawing pictures to communicate about 40,000 years ago.</a:t>
            </a:r>
          </a:p>
          <a:p>
            <a:endParaRPr lang="en-US" sz="2400" dirty="0" smtClean="0">
              <a:latin typeface="Stereofidelic" pitchFamily="2" charset="0"/>
            </a:endParaRPr>
          </a:p>
          <a:p>
            <a:r>
              <a:rPr lang="en-US" sz="2400" dirty="0" smtClean="0">
                <a:latin typeface="Stereofidelic" pitchFamily="2" charset="0"/>
              </a:rPr>
              <a:t> Archeologist have found </a:t>
            </a:r>
            <a:r>
              <a:rPr lang="en-US" sz="2400" u="sng" dirty="0" smtClean="0">
                <a:latin typeface="Stereofidelic" pitchFamily="2" charset="0"/>
              </a:rPr>
              <a:t>petroglyphs</a:t>
            </a:r>
            <a:r>
              <a:rPr lang="en-US" sz="2400" dirty="0" smtClean="0">
                <a:latin typeface="Stereofidelic" pitchFamily="2" charset="0"/>
              </a:rPr>
              <a:t> and </a:t>
            </a:r>
            <a:r>
              <a:rPr lang="en-US" sz="2400" u="sng" dirty="0" smtClean="0">
                <a:latin typeface="Stereofidelic" pitchFamily="2" charset="0"/>
              </a:rPr>
              <a:t>pictographs</a:t>
            </a:r>
            <a:r>
              <a:rPr lang="en-US" sz="2400" dirty="0" smtClean="0">
                <a:latin typeface="Stereofidelic" pitchFamily="2" charset="0"/>
              </a:rPr>
              <a:t> in caves and rock faces.</a:t>
            </a:r>
          </a:p>
          <a:p>
            <a:endParaRPr lang="en-US" sz="2400" dirty="0" smtClean="0">
              <a:latin typeface="Stereofidelic" pitchFamily="2" charset="0"/>
            </a:endParaRPr>
          </a:p>
          <a:p>
            <a:pPr>
              <a:buFont typeface="Arial" pitchFamily="34" charset="0"/>
              <a:buChar char="•"/>
            </a:pPr>
            <a:r>
              <a:rPr lang="en-US" sz="2800" b="1" u="sng" dirty="0" smtClean="0">
                <a:latin typeface="Stereofidelic" pitchFamily="2" charset="0"/>
              </a:rPr>
              <a:t>Petroglyphs</a:t>
            </a:r>
            <a:r>
              <a:rPr lang="en-US" sz="2400" b="1" u="sng" dirty="0" smtClean="0">
                <a:latin typeface="Stereofidelic" pitchFamily="2" charset="0"/>
              </a:rPr>
              <a:t> </a:t>
            </a:r>
            <a:r>
              <a:rPr lang="en-US" sz="2400" dirty="0" smtClean="0">
                <a:latin typeface="Stereofidelic" pitchFamily="2" charset="0"/>
              </a:rPr>
              <a:t>- carvings into stone  surfaces</a:t>
            </a:r>
          </a:p>
          <a:p>
            <a:pPr>
              <a:buFont typeface="Arial" pitchFamily="34" charset="0"/>
              <a:buChar char="•"/>
            </a:pPr>
            <a:r>
              <a:rPr lang="en-US" sz="2800" b="1" u="sng" dirty="0" smtClean="0">
                <a:latin typeface="Stereofidelic" pitchFamily="2" charset="0"/>
              </a:rPr>
              <a:t>Pictographs</a:t>
            </a:r>
            <a:r>
              <a:rPr lang="en-US" sz="2400" dirty="0" smtClean="0">
                <a:latin typeface="Stereofidelic" pitchFamily="2" charset="0"/>
              </a:rPr>
              <a:t> - rock and cave paintings</a:t>
            </a:r>
            <a:r>
              <a:rPr lang="en-US" dirty="0" smtClean="0"/>
              <a:t/>
            </a:r>
            <a:br>
              <a:rPr lang="en-US" dirty="0" smtClean="0"/>
            </a:br>
            <a:endParaRPr lang="en-US" dirty="0" smtClean="0"/>
          </a:p>
          <a:p>
            <a:endParaRPr lang="en-US" dirty="0" smtClean="0"/>
          </a:p>
          <a:p>
            <a:endParaRPr lang="en-US" dirty="0" smtClean="0"/>
          </a:p>
          <a:p>
            <a:endParaRPr lang="en-US" dirty="0" smtClean="0"/>
          </a:p>
        </p:txBody>
      </p:sp>
      <p:pic>
        <p:nvPicPr>
          <p:cNvPr id="9218" name="Picture 2" descr="rock_art2.jpg"/>
          <p:cNvPicPr>
            <a:picLocks noChangeAspect="1" noChangeArrowheads="1"/>
          </p:cNvPicPr>
          <p:nvPr/>
        </p:nvPicPr>
        <p:blipFill>
          <a:blip r:embed="rId2" cstate="print"/>
          <a:srcRect/>
          <a:stretch>
            <a:fillRect/>
          </a:stretch>
        </p:blipFill>
        <p:spPr bwMode="auto">
          <a:xfrm>
            <a:off x="304800" y="457200"/>
            <a:ext cx="4190161" cy="2743200"/>
          </a:xfrm>
          <a:prstGeom prst="rect">
            <a:avLst/>
          </a:prstGeom>
          <a:noFill/>
        </p:spPr>
      </p:pic>
      <p:sp>
        <p:nvSpPr>
          <p:cNvPr id="5" name="Rectangle 4"/>
          <p:cNvSpPr/>
          <p:nvPr/>
        </p:nvSpPr>
        <p:spPr>
          <a:xfrm>
            <a:off x="609600" y="3581400"/>
            <a:ext cx="6934200" cy="2369880"/>
          </a:xfrm>
          <a:prstGeom prst="rect">
            <a:avLst/>
          </a:prstGeom>
        </p:spPr>
        <p:txBody>
          <a:bodyPr wrap="square">
            <a:spAutoFit/>
          </a:bodyPr>
          <a:lstStyle/>
          <a:p>
            <a:pPr lvl="0" algn="ctr"/>
            <a:r>
              <a:rPr lang="en-US" sz="3600" b="1" dirty="0" err="1" smtClean="0">
                <a:solidFill>
                  <a:prstClr val="black"/>
                </a:solidFill>
                <a:latin typeface="Stereofidelic" pitchFamily="2" charset="0"/>
              </a:rPr>
              <a:t>Phoentic</a:t>
            </a:r>
            <a:r>
              <a:rPr lang="en-US" sz="3600" b="1" dirty="0" smtClean="0">
                <a:solidFill>
                  <a:prstClr val="black"/>
                </a:solidFill>
                <a:latin typeface="Stereofidelic" pitchFamily="2" charset="0"/>
              </a:rPr>
              <a:t> writing systems </a:t>
            </a:r>
          </a:p>
          <a:p>
            <a:pPr lvl="0"/>
            <a:r>
              <a:rPr lang="en-US" sz="2800" dirty="0" smtClean="0">
                <a:solidFill>
                  <a:prstClr val="black"/>
                </a:solidFill>
                <a:latin typeface="Stereofidelic" pitchFamily="2" charset="0"/>
              </a:rPr>
              <a:t>Alphabets grew from</a:t>
            </a:r>
          </a:p>
          <a:p>
            <a:pPr lvl="0"/>
            <a:endParaRPr lang="en-US" sz="2800" dirty="0" smtClean="0">
              <a:solidFill>
                <a:prstClr val="black"/>
              </a:solidFill>
              <a:latin typeface="Stereofidelic" pitchFamily="2" charset="0"/>
            </a:endParaRPr>
          </a:p>
          <a:p>
            <a:pPr lvl="0">
              <a:buFont typeface="Arial" pitchFamily="34" charset="0"/>
              <a:buChar char="•"/>
            </a:pPr>
            <a:r>
              <a:rPr lang="en-US" sz="2800" dirty="0" smtClean="0">
                <a:solidFill>
                  <a:prstClr val="black"/>
                </a:solidFill>
                <a:latin typeface="Stereofidelic" pitchFamily="2" charset="0"/>
              </a:rPr>
              <a:t>Pictograms - word  signs the meant a single concept </a:t>
            </a:r>
          </a:p>
          <a:p>
            <a:pPr lvl="0">
              <a:buFont typeface="Arial" pitchFamily="34" charset="0"/>
              <a:buChar char="•"/>
            </a:pPr>
            <a:r>
              <a:rPr lang="en-US" sz="2800" dirty="0" smtClean="0">
                <a:solidFill>
                  <a:prstClr val="black"/>
                </a:solidFill>
                <a:latin typeface="Stereofidelic" pitchFamily="2" charset="0"/>
              </a:rPr>
              <a:t>Ideograms  - sound signs that meant a  single sound (phonetic)</a:t>
            </a:r>
            <a:endParaRPr lang="en-US" sz="2800" dirty="0">
              <a:solidFill>
                <a:prstClr val="black"/>
              </a:solidFill>
              <a:latin typeface="Stereofidelic" pitchFamily="2" charset="0"/>
            </a:endParaRPr>
          </a:p>
        </p:txBody>
      </p:sp>
      <p:sp>
        <p:nvSpPr>
          <p:cNvPr id="6" name="TextBox 5"/>
          <p:cNvSpPr txBox="1"/>
          <p:nvPr/>
        </p:nvSpPr>
        <p:spPr>
          <a:xfrm>
            <a:off x="685800" y="6172201"/>
            <a:ext cx="3802836" cy="1261884"/>
          </a:xfrm>
          <a:prstGeom prst="rect">
            <a:avLst/>
          </a:prstGeom>
          <a:noFill/>
        </p:spPr>
        <p:txBody>
          <a:bodyPr wrap="square" rtlCol="0">
            <a:spAutoFit/>
          </a:bodyPr>
          <a:lstStyle/>
          <a:p>
            <a:r>
              <a:rPr lang="en-US" sz="1600" b="1" dirty="0" smtClean="0">
                <a:solidFill>
                  <a:srgbClr val="00602B"/>
                </a:solidFill>
              </a:rPr>
              <a:t>Young Explores video </a:t>
            </a:r>
            <a:r>
              <a:rPr lang="en-US" sz="1200" dirty="0" smtClean="0">
                <a:hlinkClick r:id="rId3"/>
              </a:rPr>
              <a:t>https://www.youtube.com/watch?v=j7nM3YOwu00</a:t>
            </a:r>
            <a:endParaRPr lang="en-US" sz="1200" dirty="0" smtClean="0"/>
          </a:p>
          <a:p>
            <a:endParaRPr lang="en-US" sz="1200" dirty="0" smtClean="0"/>
          </a:p>
          <a:p>
            <a:endParaRPr lang="en-US" dirty="0" smtClean="0"/>
          </a:p>
          <a:p>
            <a:endParaRPr lang="en-US" dirty="0"/>
          </a:p>
        </p:txBody>
      </p:sp>
      <p:pic>
        <p:nvPicPr>
          <p:cNvPr id="7" name="Picture 2" descr="Image result for phenicien futhark"/>
          <p:cNvPicPr>
            <a:picLocks noChangeAspect="1" noChangeArrowheads="1"/>
          </p:cNvPicPr>
          <p:nvPr/>
        </p:nvPicPr>
        <p:blipFill>
          <a:blip r:embed="rId4" cstate="print"/>
          <a:srcRect/>
          <a:stretch>
            <a:fillRect/>
          </a:stretch>
        </p:blipFill>
        <p:spPr bwMode="auto">
          <a:xfrm>
            <a:off x="6400800" y="3657600"/>
            <a:ext cx="2476501" cy="247650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 &#10;Writing independently invented &#10;Writing possibly independently invented &#10; "/>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1000" y="1219200"/>
            <a:ext cx="8049185" cy="6219825"/>
          </a:xfrm>
          <a:prstGeom prst="rect">
            <a:avLst/>
          </a:prstGeom>
          <a:noFill/>
        </p:spPr>
      </p:pic>
      <p:sp>
        <p:nvSpPr>
          <p:cNvPr id="3" name="Rectangle 2"/>
          <p:cNvSpPr/>
          <p:nvPr/>
        </p:nvSpPr>
        <p:spPr>
          <a:xfrm>
            <a:off x="762000" y="228600"/>
            <a:ext cx="7772400" cy="954107"/>
          </a:xfrm>
          <a:prstGeom prst="rect">
            <a:avLst/>
          </a:prstGeom>
        </p:spPr>
        <p:txBody>
          <a:bodyPr wrap="square">
            <a:spAutoFit/>
          </a:bodyPr>
          <a:lstStyle/>
          <a:p>
            <a:pPr algn="ctr"/>
            <a:r>
              <a:rPr lang="en-US" sz="2800" dirty="0" smtClean="0">
                <a:solidFill>
                  <a:srgbClr val="00602B"/>
                </a:solidFill>
                <a:latin typeface="Comic Sans MS" pitchFamily="66" charset="0"/>
              </a:rPr>
              <a:t>Other writing systems developed</a:t>
            </a:r>
          </a:p>
          <a:p>
            <a:pPr algn="ctr"/>
            <a:r>
              <a:rPr lang="en-US" sz="2800" dirty="0" smtClean="0">
                <a:solidFill>
                  <a:srgbClr val="00602B"/>
                </a:solidFill>
                <a:latin typeface="Comic Sans MS" pitchFamily="66" charset="0"/>
              </a:rPr>
              <a:t> independently  in other parts of the world.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81400" y="4343400"/>
            <a:ext cx="4952999" cy="1569660"/>
          </a:xfrm>
          <a:prstGeom prst="rect">
            <a:avLst/>
          </a:prstGeom>
          <a:noFill/>
        </p:spPr>
        <p:txBody>
          <a:bodyPr wrap="square" rtlCol="0">
            <a:spAutoFit/>
          </a:bodyPr>
          <a:lstStyle/>
          <a:p>
            <a:r>
              <a:rPr lang="en-US" sz="2400" dirty="0" smtClean="0">
                <a:latin typeface="Comic Sans MS" pitchFamily="66" charset="0"/>
              </a:rPr>
              <a:t>North China by 1200 bce developed a </a:t>
            </a:r>
            <a:r>
              <a:rPr lang="en-US" sz="2400" dirty="0" smtClean="0">
                <a:latin typeface="Comic Sans MS" pitchFamily="66" charset="0"/>
              </a:rPr>
              <a:t>system </a:t>
            </a:r>
            <a:r>
              <a:rPr lang="en-US" sz="2400" dirty="0" smtClean="0">
                <a:latin typeface="Comic Sans MS" pitchFamily="66" charset="0"/>
              </a:rPr>
              <a:t>that was the precursor of modern Chinese characters.</a:t>
            </a:r>
            <a:endParaRPr lang="en-US" sz="2400" dirty="0">
              <a:latin typeface="Comic Sans MS" pitchFamily="66" charset="0"/>
            </a:endParaRPr>
          </a:p>
        </p:txBody>
      </p:sp>
      <p:pic>
        <p:nvPicPr>
          <p:cNvPr id="10242" name="Picture 2" descr="Image result for mayan glyphs"/>
          <p:cNvPicPr>
            <a:picLocks noChangeAspect="1" noChangeArrowheads="1"/>
          </p:cNvPicPr>
          <p:nvPr/>
        </p:nvPicPr>
        <p:blipFill>
          <a:blip r:embed="rId3" cstate="print"/>
          <a:srcRect/>
          <a:stretch>
            <a:fillRect/>
          </a:stretch>
        </p:blipFill>
        <p:spPr bwMode="auto">
          <a:xfrm>
            <a:off x="5486400" y="1447800"/>
            <a:ext cx="2667000" cy="2111375"/>
          </a:xfrm>
          <a:prstGeom prst="rect">
            <a:avLst/>
          </a:prstGeom>
          <a:noFill/>
        </p:spPr>
      </p:pic>
      <p:pic>
        <p:nvPicPr>
          <p:cNvPr id="10244" name="Picture 4" descr="Image result for ancient chinese writing"/>
          <p:cNvPicPr>
            <a:picLocks noChangeAspect="1" noChangeArrowheads="1"/>
          </p:cNvPicPr>
          <p:nvPr/>
        </p:nvPicPr>
        <p:blipFill>
          <a:blip r:embed="rId4" cstate="print"/>
          <a:srcRect/>
          <a:stretch>
            <a:fillRect/>
          </a:stretch>
        </p:blipFill>
        <p:spPr bwMode="auto">
          <a:xfrm>
            <a:off x="533400" y="3962400"/>
            <a:ext cx="2743200" cy="2406316"/>
          </a:xfrm>
          <a:prstGeom prst="rect">
            <a:avLst/>
          </a:prstGeom>
          <a:noFill/>
        </p:spPr>
      </p:pic>
      <p:sp>
        <p:nvSpPr>
          <p:cNvPr id="7" name="Rectangle 6"/>
          <p:cNvSpPr/>
          <p:nvPr/>
        </p:nvSpPr>
        <p:spPr>
          <a:xfrm>
            <a:off x="304800" y="1219200"/>
            <a:ext cx="4876800" cy="1938992"/>
          </a:xfrm>
          <a:prstGeom prst="rect">
            <a:avLst/>
          </a:prstGeom>
        </p:spPr>
        <p:txBody>
          <a:bodyPr wrap="square">
            <a:spAutoFit/>
          </a:bodyPr>
          <a:lstStyle/>
          <a:p>
            <a:r>
              <a:rPr lang="en-US" sz="2400" dirty="0" err="1" smtClean="0">
                <a:latin typeface="Comic Sans MS" pitchFamily="66" charset="0"/>
              </a:rPr>
              <a:t>Olmecs</a:t>
            </a:r>
            <a:r>
              <a:rPr lang="en-US" sz="2400" dirty="0" smtClean="0">
                <a:latin typeface="Comic Sans MS" pitchFamily="66" charset="0"/>
              </a:rPr>
              <a:t> in ancient Mexico around 400 bce invented a written system that developed into the Maya </a:t>
            </a:r>
            <a:r>
              <a:rPr lang="en-US" sz="2400" dirty="0" smtClean="0">
                <a:latin typeface="Comic Sans MS" pitchFamily="66" charset="0"/>
              </a:rPr>
              <a:t>glyphs </a:t>
            </a:r>
            <a:r>
              <a:rPr lang="en-US" sz="2400" dirty="0" smtClean="0">
                <a:latin typeface="Comic Sans MS" pitchFamily="66" charset="0"/>
              </a:rPr>
              <a:t>used around 200-1500 </a:t>
            </a:r>
            <a:r>
              <a:rPr lang="en-US" sz="2400" dirty="0" err="1" smtClean="0">
                <a:latin typeface="Comic Sans MS" pitchFamily="66" charset="0"/>
              </a:rPr>
              <a:t>ce</a:t>
            </a:r>
            <a:r>
              <a:rPr lang="en-US" sz="2400" dirty="0" smtClean="0">
                <a:latin typeface="Comic Sans MS" pitchFamily="66"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atlantablackstar.com/wp-content/uploads/2014/08/hieroglyphs-hieratic-demotic.gif"/>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2400" y="228600"/>
            <a:ext cx="4286250" cy="3333750"/>
          </a:xfrm>
          <a:prstGeom prst="rect">
            <a:avLst/>
          </a:prstGeom>
          <a:noFill/>
        </p:spPr>
      </p:pic>
      <p:sp>
        <p:nvSpPr>
          <p:cNvPr id="3" name="Rectangle 2"/>
          <p:cNvSpPr/>
          <p:nvPr/>
        </p:nvSpPr>
        <p:spPr>
          <a:xfrm>
            <a:off x="152400" y="3657600"/>
            <a:ext cx="4572000" cy="2246769"/>
          </a:xfrm>
          <a:prstGeom prst="rect">
            <a:avLst/>
          </a:prstGeom>
        </p:spPr>
        <p:txBody>
          <a:bodyPr>
            <a:spAutoFit/>
          </a:bodyPr>
          <a:lstStyle/>
          <a:p>
            <a:r>
              <a:rPr lang="en-US" sz="2800" dirty="0">
                <a:solidFill>
                  <a:srgbClr val="00602B"/>
                </a:solidFill>
              </a:rPr>
              <a:t>Egyptians invented three scripts: </a:t>
            </a:r>
            <a:r>
              <a:rPr lang="en-US" sz="2800" b="1" dirty="0">
                <a:solidFill>
                  <a:srgbClr val="00602B"/>
                </a:solidFill>
              </a:rPr>
              <a:t>hieroglyphic</a:t>
            </a:r>
            <a:r>
              <a:rPr lang="en-US" sz="2800" dirty="0">
                <a:solidFill>
                  <a:srgbClr val="00602B"/>
                </a:solidFill>
              </a:rPr>
              <a:t>, hieratic and demotic. These scripts were used by Egyptians for thousands of years</a:t>
            </a:r>
            <a:r>
              <a:rPr lang="en-US" sz="2800" dirty="0"/>
              <a:t>.</a:t>
            </a:r>
          </a:p>
        </p:txBody>
      </p:sp>
      <p:sp>
        <p:nvSpPr>
          <p:cNvPr id="4" name="Rectangle 3"/>
          <p:cNvSpPr/>
          <p:nvPr/>
        </p:nvSpPr>
        <p:spPr>
          <a:xfrm>
            <a:off x="228600" y="5943600"/>
            <a:ext cx="2743200" cy="553998"/>
          </a:xfrm>
          <a:prstGeom prst="rect">
            <a:avLst/>
          </a:prstGeom>
        </p:spPr>
        <p:txBody>
          <a:bodyPr wrap="square">
            <a:spAutoFit/>
          </a:bodyPr>
          <a:lstStyle/>
          <a:p>
            <a:r>
              <a:rPr lang="en-US" sz="600" dirty="0" smtClean="0">
                <a:hlinkClick r:id="rId3"/>
              </a:rPr>
              <a:t>http://atlantablackstar.com/2014/08/08/11-ancient-african-writing-systems-demolish-myth-black-people-illiterate/3/</a:t>
            </a:r>
            <a:endParaRPr lang="en-US" sz="600" dirty="0" smtClean="0"/>
          </a:p>
          <a:p>
            <a:endParaRPr lang="en-US" dirty="0"/>
          </a:p>
        </p:txBody>
      </p:sp>
      <p:pic>
        <p:nvPicPr>
          <p:cNvPr id="6" name="Picture 2" descr="https://brown.edu/Departments/Joukowsky_Institute/courses/greekpast/files/3063257.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724400" y="304800"/>
            <a:ext cx="4076700" cy="4762500"/>
          </a:xfrm>
          <a:prstGeom prst="rect">
            <a:avLst/>
          </a:prstGeom>
          <a:noFill/>
        </p:spPr>
      </p:pic>
      <p:sp>
        <p:nvSpPr>
          <p:cNvPr id="7" name="Rectangle 6"/>
          <p:cNvSpPr/>
          <p:nvPr/>
        </p:nvSpPr>
        <p:spPr>
          <a:xfrm>
            <a:off x="4724400" y="5105400"/>
            <a:ext cx="4114800" cy="200055"/>
          </a:xfrm>
          <a:prstGeom prst="rect">
            <a:avLst/>
          </a:prstGeom>
        </p:spPr>
        <p:txBody>
          <a:bodyPr wrap="square">
            <a:spAutoFit/>
          </a:bodyPr>
          <a:lstStyle/>
          <a:p>
            <a:r>
              <a:rPr lang="en-US" sz="700" dirty="0" smtClean="0">
                <a:hlinkClick r:id="rId5"/>
              </a:rPr>
              <a:t>http://members.tripod.com/chanyut_1/oliverssite/id41.html</a:t>
            </a:r>
            <a:endParaRPr lang="en-US" sz="700" dirty="0" smtClean="0"/>
          </a:p>
        </p:txBody>
      </p:sp>
      <p:sp>
        <p:nvSpPr>
          <p:cNvPr id="8" name="TextBox 7"/>
          <p:cNvSpPr txBox="1"/>
          <p:nvPr/>
        </p:nvSpPr>
        <p:spPr>
          <a:xfrm>
            <a:off x="3679685" y="5867400"/>
            <a:ext cx="4549916" cy="861774"/>
          </a:xfrm>
          <a:prstGeom prst="rect">
            <a:avLst/>
          </a:prstGeom>
          <a:noFill/>
        </p:spPr>
        <p:txBody>
          <a:bodyPr wrap="square" rtlCol="0">
            <a:spAutoFit/>
          </a:bodyPr>
          <a:lstStyle/>
          <a:p>
            <a:r>
              <a:rPr lang="en-US" dirty="0" smtClean="0">
                <a:solidFill>
                  <a:srgbClr val="00602B"/>
                </a:solidFill>
              </a:rPr>
              <a:t>The History of the Alphabet</a:t>
            </a:r>
          </a:p>
          <a:p>
            <a:r>
              <a:rPr lang="en-US" sz="1400" dirty="0" smtClean="0">
                <a:solidFill>
                  <a:srgbClr val="00602B"/>
                </a:solidFill>
              </a:rPr>
              <a:t>Video</a:t>
            </a:r>
            <a:r>
              <a:rPr lang="en-US" dirty="0" smtClean="0">
                <a:solidFill>
                  <a:srgbClr val="00602B"/>
                </a:solidFill>
              </a:rPr>
              <a:t> </a:t>
            </a:r>
            <a:r>
              <a:rPr lang="en-US" sz="1400" dirty="0" smtClean="0">
                <a:hlinkClick r:id="rId6"/>
              </a:rPr>
              <a:t>https://www.youtube.com/watch?v=6NrTrBzC6dk</a:t>
            </a:r>
            <a:endParaRPr lang="en-US" sz="1400" dirty="0" smtClean="0"/>
          </a:p>
          <a:p>
            <a:endParaRPr lang="en-U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5"/>
          <p:cNvPicPr>
            <a:picLocks noChangeAspect="1" noChangeArrowheads="1"/>
          </p:cNvPicPr>
          <p:nvPr/>
        </p:nvPicPr>
        <p:blipFill>
          <a:blip r:embed="rId2" cstate="print"/>
          <a:srcRect l="5000" t="6641" r="5938" b="12500"/>
          <a:stretch>
            <a:fillRect/>
          </a:stretch>
        </p:blipFill>
        <p:spPr bwMode="auto">
          <a:xfrm>
            <a:off x="914400" y="609600"/>
            <a:ext cx="72390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872</TotalTime>
  <Words>372</Words>
  <Application>Microsoft Office PowerPoint</Application>
  <PresentationFormat>On-screen Show (4:3)</PresentationFormat>
  <Paragraphs>55</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History of the Alphabet https://www.youtube.com/watch?v=6NrTrBzC6dk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https://asd-hs.wikispaces.com/Written+Language+Communication</dc:title>
  <dc:creator>lorettem</dc:creator>
  <cp:lastModifiedBy>lorettem</cp:lastModifiedBy>
  <cp:revision>102</cp:revision>
  <dcterms:created xsi:type="dcterms:W3CDTF">2016-08-24T15:29:21Z</dcterms:created>
  <dcterms:modified xsi:type="dcterms:W3CDTF">2016-08-26T17:03:53Z</dcterms:modified>
</cp:coreProperties>
</file>